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170628"/>
            <a:ext cx="7477601" cy="1916430"/>
          </a:xfrm>
          <a:prstGeom prst="rect">
            <a:avLst/>
          </a:prstGeom>
          <a:noFill/>
          <a:ln/>
        </p:spPr>
        <p:txBody>
          <a:bodyPr wrap="square" rtlCol="0" anchor="t"/>
          <a:lstStyle/>
          <a:p>
            <a:pPr indent="0" marL="0">
              <a:lnSpc>
                <a:spcPts val="7545"/>
              </a:lnSpc>
              <a:buNone/>
            </a:pPr>
            <a:r>
              <a:rPr lang="en-US" sz="6036" spc="-181" kern="0" dirty="0">
                <a:solidFill>
                  <a:srgbClr val="2C3F42"/>
                </a:solidFill>
                <a:latin typeface="Bitter" pitchFamily="34" charset="0"/>
                <a:ea typeface="Bitter" pitchFamily="34" charset="-122"/>
                <a:cs typeface="Bitter" pitchFamily="34" charset="-120"/>
              </a:rPr>
              <a:t>Introduction to User Stories</a:t>
            </a:r>
            <a:endParaRPr lang="en-US" sz="6036" dirty="0"/>
          </a:p>
        </p:txBody>
      </p:sp>
      <p:sp>
        <p:nvSpPr>
          <p:cNvPr id="6" name="Text 3"/>
          <p:cNvSpPr/>
          <p:nvPr/>
        </p:nvSpPr>
        <p:spPr>
          <a:xfrm>
            <a:off x="833199" y="4420314"/>
            <a:ext cx="7477601" cy="999768"/>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User stories are a powerful tool for capturing user requirements and guiding software development. They focus on the user's perspective, describing the value they'll receive from a feature or functionality.</a:t>
            </a:r>
            <a:endParaRPr lang="en-US" sz="1750" dirty="0"/>
          </a:p>
        </p:txBody>
      </p:sp>
      <p:sp>
        <p:nvSpPr>
          <p:cNvPr id="7" name="Shape 4"/>
          <p:cNvSpPr/>
          <p:nvPr/>
        </p:nvSpPr>
        <p:spPr>
          <a:xfrm>
            <a:off x="833199" y="5686663"/>
            <a:ext cx="355402" cy="355402"/>
          </a:xfrm>
          <a:prstGeom prst="roundRect">
            <a:avLst>
              <a:gd name="adj" fmla="val 25726039"/>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840819" y="5694283"/>
            <a:ext cx="340162" cy="340162"/>
          </a:xfrm>
          <a:prstGeom prst="rect">
            <a:avLst/>
          </a:prstGeom>
        </p:spPr>
      </p:pic>
      <p:sp>
        <p:nvSpPr>
          <p:cNvPr id="9" name="Text 5"/>
          <p:cNvSpPr/>
          <p:nvPr/>
        </p:nvSpPr>
        <p:spPr>
          <a:xfrm>
            <a:off x="1299686" y="5669994"/>
            <a:ext cx="1383030" cy="388858"/>
          </a:xfrm>
          <a:prstGeom prst="rect">
            <a:avLst/>
          </a:prstGeom>
          <a:noFill/>
          <a:ln/>
        </p:spPr>
        <p:txBody>
          <a:bodyPr wrap="none" rtlCol="0" anchor="t"/>
          <a:lstStyle/>
          <a:p>
            <a:pPr algn="l" indent="0" marL="0">
              <a:lnSpc>
                <a:spcPts val="3062"/>
              </a:lnSpc>
              <a:buNone/>
            </a:pPr>
            <a:r>
              <a:rPr lang="en-US" sz="2187" b="1" spc="-35" kern="0" dirty="0">
                <a:solidFill>
                  <a:srgbClr val="2B2E3C"/>
                </a:solidFill>
                <a:latin typeface="Open Sans" pitchFamily="34" charset="0"/>
                <a:ea typeface="Open Sans" pitchFamily="34" charset="-122"/>
                <a:cs typeface="Open Sans" pitchFamily="34" charset="-120"/>
              </a:rPr>
              <a:t>by Manish</a:t>
            </a:r>
            <a:endParaRPr lang="en-US" sz="2187"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323386"/>
            <a:ext cx="7477601" cy="1916430"/>
          </a:xfrm>
          <a:prstGeom prst="rect">
            <a:avLst/>
          </a:prstGeom>
          <a:noFill/>
          <a:ln/>
        </p:spPr>
        <p:txBody>
          <a:bodyPr wrap="square" rtlCol="0" anchor="t"/>
          <a:lstStyle/>
          <a:p>
            <a:pPr indent="0" marL="0">
              <a:lnSpc>
                <a:spcPts val="7545"/>
              </a:lnSpc>
              <a:buNone/>
            </a:pPr>
            <a:r>
              <a:rPr lang="en-US" sz="6036" spc="-181" kern="0" dirty="0">
                <a:solidFill>
                  <a:srgbClr val="2C3F42"/>
                </a:solidFill>
                <a:latin typeface="Bitter" pitchFamily="34" charset="0"/>
                <a:ea typeface="Bitter" pitchFamily="34" charset="-122"/>
                <a:cs typeface="Bitter" pitchFamily="34" charset="-120"/>
              </a:rPr>
              <a:t>Conclusion and Next Steps</a:t>
            </a:r>
            <a:endParaRPr lang="en-US" sz="6036" dirty="0"/>
          </a:p>
        </p:txBody>
      </p:sp>
      <p:sp>
        <p:nvSpPr>
          <p:cNvPr id="6" name="Text 3"/>
          <p:cNvSpPr/>
          <p:nvPr/>
        </p:nvSpPr>
        <p:spPr>
          <a:xfrm>
            <a:off x="833199" y="4573072"/>
            <a:ext cx="7477601" cy="1333024"/>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In this presentation, we've explored several compelling user stories that highlight the diverse needs and priorities of our target users. As we move forward, the next steps will be to incorporate this user feedback into our product roadmap and design process.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601158"/>
            <a:ext cx="5554980" cy="694373"/>
          </a:xfrm>
          <a:prstGeom prst="rect">
            <a:avLst/>
          </a:prstGeom>
          <a:noFill/>
          <a:ln/>
        </p:spPr>
        <p:txBody>
          <a:bodyPr wrap="non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User Story Example 1</a:t>
            </a:r>
            <a:endParaRPr lang="en-US" sz="4374" dirty="0"/>
          </a:p>
        </p:txBody>
      </p:sp>
      <p:sp>
        <p:nvSpPr>
          <p:cNvPr id="6" name="Text 3"/>
          <p:cNvSpPr/>
          <p:nvPr/>
        </p:nvSpPr>
        <p:spPr>
          <a:xfrm>
            <a:off x="833199" y="3628787"/>
            <a:ext cx="7477601" cy="1999536"/>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As a customer, I want to be able to </a:t>
            </a:r>
            <a:pPr indent="0" marL="0">
              <a:lnSpc>
                <a:spcPts val="2624"/>
              </a:lnSpc>
              <a:buNone/>
            </a:pPr>
            <a:r>
              <a:rPr lang="en-US" sz="1750" b="1" spc="-35" kern="0" dirty="0">
                <a:solidFill>
                  <a:srgbClr val="2B2E3C"/>
                </a:solidFill>
                <a:latin typeface="Open Sans" pitchFamily="34" charset="0"/>
                <a:ea typeface="Open Sans" pitchFamily="34" charset="-122"/>
                <a:cs typeface="Open Sans" pitchFamily="34" charset="-120"/>
              </a:rPr>
              <a:t>search for products</a:t>
            </a:r>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 on the website, so that I can </a:t>
            </a:r>
            <a:pPr indent="0" marL="0">
              <a:lnSpc>
                <a:spcPts val="2624"/>
              </a:lnSpc>
              <a:buNone/>
            </a:pPr>
            <a:r>
              <a:rPr lang="en-US" sz="1750" b="1" spc="-35" kern="0" dirty="0">
                <a:solidFill>
                  <a:srgbClr val="2B2E3C"/>
                </a:solidFill>
                <a:latin typeface="Open Sans" pitchFamily="34" charset="0"/>
                <a:ea typeface="Open Sans" pitchFamily="34" charset="-122"/>
                <a:cs typeface="Open Sans" pitchFamily="34" charset="-120"/>
              </a:rPr>
              <a:t>easily find the items</a:t>
            </a:r>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 I'm looking for. An effective search function allows me to quickly locate specific products, compare options, and make informed purchasing decisions. This improves my overall shopping experience and increases the likelihood that I'll find and buy the products I need.</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601158"/>
            <a:ext cx="5554980" cy="694373"/>
          </a:xfrm>
          <a:prstGeom prst="rect">
            <a:avLst/>
          </a:prstGeom>
          <a:noFill/>
          <a:ln/>
        </p:spPr>
        <p:txBody>
          <a:bodyPr wrap="non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User Story Example 2</a:t>
            </a:r>
            <a:endParaRPr lang="en-US" sz="4374" dirty="0"/>
          </a:p>
        </p:txBody>
      </p:sp>
      <p:sp>
        <p:nvSpPr>
          <p:cNvPr id="6" name="Text 3"/>
          <p:cNvSpPr/>
          <p:nvPr/>
        </p:nvSpPr>
        <p:spPr>
          <a:xfrm>
            <a:off x="833199" y="3628787"/>
            <a:ext cx="7477601" cy="1999536"/>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As a sales representative, being able to view a customer's order history is crucial for providing personalized and efficient service. By accessing this information, I can better understand their purchasing patterns, preferences, and past issues. This allows me to make tailored recommendations, resolve any outstanding concerns, and ensure the customer feels valued and well-supported.</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767846"/>
            <a:ext cx="5554980" cy="694373"/>
          </a:xfrm>
          <a:prstGeom prst="rect">
            <a:avLst/>
          </a:prstGeom>
          <a:noFill/>
          <a:ln/>
        </p:spPr>
        <p:txBody>
          <a:bodyPr wrap="non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User Story Example 4</a:t>
            </a:r>
            <a:endParaRPr lang="en-US" sz="4374" dirty="0"/>
          </a:p>
        </p:txBody>
      </p:sp>
      <p:sp>
        <p:nvSpPr>
          <p:cNvPr id="6" name="Text 3"/>
          <p:cNvSpPr/>
          <p:nvPr/>
        </p:nvSpPr>
        <p:spPr>
          <a:xfrm>
            <a:off x="6319599" y="3795474"/>
            <a:ext cx="7477601" cy="1666280"/>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As a website administrator, I want to be able to manage user accounts, so that I can ensure data security. This user story is crucial for maintaining the integrity and privacy of the website's information. By having the ability to add, modify, and delete user profiles, the administrator can control access levels and prevent unauthorized access to sensitive data.</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601158"/>
            <a:ext cx="5554980" cy="694373"/>
          </a:xfrm>
          <a:prstGeom prst="rect">
            <a:avLst/>
          </a:prstGeom>
          <a:noFill/>
          <a:ln/>
        </p:spPr>
        <p:txBody>
          <a:bodyPr wrap="non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User Story Example 5</a:t>
            </a:r>
            <a:endParaRPr lang="en-US" sz="4374" dirty="0"/>
          </a:p>
        </p:txBody>
      </p:sp>
      <p:sp>
        <p:nvSpPr>
          <p:cNvPr id="6" name="Text 3"/>
          <p:cNvSpPr/>
          <p:nvPr/>
        </p:nvSpPr>
        <p:spPr>
          <a:xfrm>
            <a:off x="6319599" y="3628787"/>
            <a:ext cx="7477601" cy="1999536"/>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As a student, I want to be able to access course materials online, so that I can study at my own pace. Having digital access to lecture notes, assignments, and supplementary resources will allow me to review the material as needed and work through it on my own schedule. This flexibility will help me better understand the course content and improve my learning outcomes.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601158"/>
            <a:ext cx="5554980" cy="694373"/>
          </a:xfrm>
          <a:prstGeom prst="rect">
            <a:avLst/>
          </a:prstGeom>
          <a:noFill/>
          <a:ln/>
        </p:spPr>
        <p:txBody>
          <a:bodyPr wrap="non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User Story Example 6</a:t>
            </a:r>
            <a:endParaRPr lang="en-US" sz="4374" dirty="0"/>
          </a:p>
        </p:txBody>
      </p:sp>
      <p:sp>
        <p:nvSpPr>
          <p:cNvPr id="6" name="Text 3"/>
          <p:cNvSpPr/>
          <p:nvPr/>
        </p:nvSpPr>
        <p:spPr>
          <a:xfrm>
            <a:off x="833199" y="3628787"/>
            <a:ext cx="7477601" cy="1999536"/>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As a project manager, I want to be able to track team progress so that I can ensure the project is on schedule. By monitoring the team's tasks, milestones, and overall productivity, I can identify any roadblocks or delays early on and make adjustments to keep the project moving forward. This visibility allows me to provide timely updates to stakeholders and manage expectations effectively.</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767846"/>
            <a:ext cx="5554980" cy="694373"/>
          </a:xfrm>
          <a:prstGeom prst="rect">
            <a:avLst/>
          </a:prstGeom>
          <a:noFill/>
          <a:ln/>
        </p:spPr>
        <p:txBody>
          <a:bodyPr wrap="non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User Story Example 7</a:t>
            </a:r>
            <a:endParaRPr lang="en-US" sz="4374" dirty="0"/>
          </a:p>
        </p:txBody>
      </p:sp>
      <p:sp>
        <p:nvSpPr>
          <p:cNvPr id="6" name="Text 3"/>
          <p:cNvSpPr/>
          <p:nvPr/>
        </p:nvSpPr>
        <p:spPr>
          <a:xfrm>
            <a:off x="833199" y="3795474"/>
            <a:ext cx="7477601" cy="1666280"/>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As a mobile app user, I want to be able to receive push notifications, so that I can stay informed about important updates and new features. Push notifications allow me to stay engaged with the app even when it's not open, ensuring I don't miss critical information or time-sensitive opportunities.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oundRect">
            <a:avLst>
              <a:gd name="adj" fmla="val 2430"/>
            </a:avLst>
          </a:prstGeom>
          <a:solidFill>
            <a:srgbClr val="FFF8F0">
              <a:alpha val="85000"/>
            </a:srgbClr>
          </a:solidFill>
          <a:ln/>
        </p:spPr>
      </p:sp>
      <p:sp>
        <p:nvSpPr>
          <p:cNvPr id="6" name="Text 3"/>
          <p:cNvSpPr/>
          <p:nvPr/>
        </p:nvSpPr>
        <p:spPr>
          <a:xfrm>
            <a:off x="2037993" y="2934414"/>
            <a:ext cx="5554980" cy="694373"/>
          </a:xfrm>
          <a:prstGeom prst="rect">
            <a:avLst/>
          </a:prstGeom>
          <a:noFill/>
          <a:ln/>
        </p:spPr>
        <p:txBody>
          <a:bodyPr wrap="non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User Story Example 8</a:t>
            </a:r>
            <a:endParaRPr lang="en-US" sz="4374" dirty="0"/>
          </a:p>
        </p:txBody>
      </p:sp>
      <p:sp>
        <p:nvSpPr>
          <p:cNvPr id="7" name="Text 4"/>
          <p:cNvSpPr/>
          <p:nvPr/>
        </p:nvSpPr>
        <p:spPr>
          <a:xfrm>
            <a:off x="2037993" y="3962043"/>
            <a:ext cx="10554414" cy="1333024"/>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As a healthcare provider, I want to be able to access patient records securely, so that I can provide better care. Patients' medical histories and personal information must be protected to maintain trust and confidentiality. Secure access to this data allows me to make informed decisions about treatment and ensure continuity of care.</a:t>
            </a:r>
            <a:endParaRPr lang="en-US" sz="1750" dirty="0"/>
          </a:p>
        </p:txBody>
      </p:sp>
      <p:pic>
        <p:nvPicPr>
          <p:cNvPr id="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420660"/>
            <a:ext cx="7477601" cy="1388745"/>
          </a:xfrm>
          <a:prstGeom prst="rect">
            <a:avLst/>
          </a:prstGeom>
          <a:noFill/>
          <a:ln/>
        </p:spPr>
        <p:txBody>
          <a:bodyPr wrap="square" rtlCol="0" anchor="t"/>
          <a:lstStyle/>
          <a:p>
            <a:pPr indent="0" marL="0">
              <a:lnSpc>
                <a:spcPts val="5468"/>
              </a:lnSpc>
              <a:buNone/>
            </a:pPr>
            <a:r>
              <a:rPr lang="en-US" sz="4374" spc="-131" kern="0" dirty="0">
                <a:solidFill>
                  <a:srgbClr val="2C3F42"/>
                </a:solidFill>
                <a:latin typeface="Bitter" pitchFamily="34" charset="0"/>
                <a:ea typeface="Bitter" pitchFamily="34" charset="-122"/>
                <a:cs typeface="Bitter" pitchFamily="34" charset="-120"/>
              </a:rPr>
              <a:t>User Story Example 8: Sharing Content on Social Media</a:t>
            </a:r>
            <a:endParaRPr lang="en-US" sz="4374" dirty="0"/>
          </a:p>
        </p:txBody>
      </p:sp>
      <p:sp>
        <p:nvSpPr>
          <p:cNvPr id="6" name="Text 3"/>
          <p:cNvSpPr/>
          <p:nvPr/>
        </p:nvSpPr>
        <p:spPr>
          <a:xfrm>
            <a:off x="833199" y="4142661"/>
            <a:ext cx="7477601" cy="1666280"/>
          </a:xfrm>
          <a:prstGeom prst="rect">
            <a:avLst/>
          </a:prstGeom>
          <a:noFill/>
          <a:ln/>
        </p:spPr>
        <p:txBody>
          <a:bodyPr wrap="square" rtlCol="0" anchor="t"/>
          <a:lstStyle/>
          <a:p>
            <a:pPr indent="0" marL="0">
              <a:lnSpc>
                <a:spcPts val="2624"/>
              </a:lnSpc>
              <a:buNone/>
            </a:pPr>
            <a:r>
              <a:rPr lang="en-US" sz="1750" spc="-35" kern="0" dirty="0">
                <a:solidFill>
                  <a:srgbClr val="2B2E3C"/>
                </a:solidFill>
                <a:latin typeface="Open Sans" pitchFamily="34" charset="0"/>
                <a:ea typeface="Open Sans" pitchFamily="34" charset="-122"/>
                <a:cs typeface="Open Sans" pitchFamily="34" charset="-120"/>
              </a:rPr>
              <a:t>As a social media user, being able to share engaging content with your friends and family is crucial for staying connected in the digital age. Sharing photos, videos, links, and updates allows you to showcase your interests, experiences, and thoughts, strengthening the bonds with your online network.</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2024-06-17T18:11:20Z</dcterms:created>
  <dcterms:modified xsi:type="dcterms:W3CDTF">2024-06-17T18:11:20Z</dcterms:modified>
</cp:coreProperties>
</file>